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Garamond"/>
      <p:regular r:id="rId27"/>
      <p:bold r:id="rId28"/>
      <p:italic r:id="rId29"/>
      <p:boldItalic r:id="rId30"/>
    </p:embeddedFont>
    <p:embeddedFont>
      <p:font typeface="Tenor Sans"/>
      <p:regular r:id="rId31"/>
    </p:embeddedFont>
    <p:embeddedFont>
      <p:font typeface="Lora"/>
      <p:regular r:id="rId32"/>
      <p:bold r:id="rId33"/>
      <p:italic r:id="rId34"/>
      <p:boldItalic r:id="rId35"/>
    </p:embeddedFont>
    <p:embeddedFont>
      <p:font typeface="Quattrocento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B46D83-4867-4A13-A28F-7E3196B761FC}">
  <a:tblStyle styleId="{D6B46D83-4867-4A13-A28F-7E3196B761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Garamond-bold.fntdata"/><Relationship Id="rId27" Type="http://schemas.openxmlformats.org/officeDocument/2006/relationships/font" Target="fonts/Garamo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aramon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enorSans-regular.fntdata"/><Relationship Id="rId30" Type="http://schemas.openxmlformats.org/officeDocument/2006/relationships/font" Target="fonts/Garamond-boldItalic.fntdata"/><Relationship Id="rId11" Type="http://schemas.openxmlformats.org/officeDocument/2006/relationships/slide" Target="slides/slide6.xml"/><Relationship Id="rId33" Type="http://schemas.openxmlformats.org/officeDocument/2006/relationships/font" Target="fonts/Lora-bold.fntdata"/><Relationship Id="rId10" Type="http://schemas.openxmlformats.org/officeDocument/2006/relationships/slide" Target="slides/slide5.xml"/><Relationship Id="rId32" Type="http://schemas.openxmlformats.org/officeDocument/2006/relationships/font" Target="fonts/Lora-regular.fntdata"/><Relationship Id="rId13" Type="http://schemas.openxmlformats.org/officeDocument/2006/relationships/slide" Target="slides/slide8.xml"/><Relationship Id="rId35" Type="http://schemas.openxmlformats.org/officeDocument/2006/relationships/font" Target="fonts/Lora-boldItalic.fntdata"/><Relationship Id="rId12" Type="http://schemas.openxmlformats.org/officeDocument/2006/relationships/slide" Target="slides/slide7.xml"/><Relationship Id="rId34" Type="http://schemas.openxmlformats.org/officeDocument/2006/relationships/font" Target="fonts/Lora-italic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bold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regular.fntdata"/><Relationship Id="rId17" Type="http://schemas.openxmlformats.org/officeDocument/2006/relationships/slide" Target="slides/slide12.xml"/><Relationship Id="rId39" Type="http://schemas.openxmlformats.org/officeDocument/2006/relationships/font" Target="fonts/Quattrocento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107950" y="739775"/>
            <a:ext cx="658177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3707e1f55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53707e1f55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53707e1f55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3707e1f55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53707e1f55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53707e1f55_0_3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18ecd223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318ecd223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318ecd223e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18ecd223e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318ecd223e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318ecd223e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18ecd223e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318ecd223e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318ecd223e_0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18ecd223e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318ecd223e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318ecd223e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3707e1f55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3707e1f55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53707e1f55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3707e1f5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53707e1f5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53707e1f55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3707e1f55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53707e1f55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53707e1f55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18ecd223e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318ecd223e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318ecd223e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18ecd223e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318ecd223e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318ecd223e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18ecd223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318ecd223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318ecd223e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18ecd223e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318ecd223e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318ecd223e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18ecd223e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318ecd223e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318ecd223e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305301" y="0"/>
            <a:ext cx="7886700" cy="5562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6391274" y="2667000"/>
            <a:ext cx="57912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6400799" y="4050475"/>
            <a:ext cx="57912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/>
          <p:nvPr>
            <p:ph idx="2" type="pic"/>
          </p:nvPr>
        </p:nvSpPr>
        <p:spPr>
          <a:xfrm>
            <a:off x="-1" y="15875"/>
            <a:ext cx="5637295" cy="55626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1839574" y="6480175"/>
            <a:ext cx="3872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17737" t="0"/>
          <a:stretch/>
        </p:blipFill>
        <p:spPr>
          <a:xfrm>
            <a:off x="61321" y="6183216"/>
            <a:ext cx="1314090" cy="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www.iitk.ac.in/smss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9.gif"/><Relationship Id="rId8" Type="http://schemas.openxmlformats.org/officeDocument/2006/relationships/image" Target="../media/image21.gif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jpg"/><Relationship Id="rId10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9.jpg"/><Relationship Id="rId5" Type="http://schemas.openxmlformats.org/officeDocument/2006/relationships/image" Target="../media/image28.jpg"/><Relationship Id="rId6" Type="http://schemas.openxmlformats.org/officeDocument/2006/relationships/image" Target="../media/image22.jpg"/><Relationship Id="rId7" Type="http://schemas.openxmlformats.org/officeDocument/2006/relationships/image" Target="../media/image19.jpg"/><Relationship Id="rId8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5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4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hyperlink" Target="https://doi.org/10.1016/j.ecmx.2021.100174" TargetMode="External"/><Relationship Id="rId6" Type="http://schemas.openxmlformats.org/officeDocument/2006/relationships/hyperlink" Target="https://doi.org/10.1088/1742-6596/93/1/01203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bishakh@iitk.ac.in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hyperlink" Target="https://doi.org/10.1088/1742-6596/93/1/012034" TargetMode="External"/><Relationship Id="rId6" Type="http://schemas.openxmlformats.org/officeDocument/2006/relationships/hyperlink" Target="https://doi.org/10.1016/j.ecmx.2021.100174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3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9.gif"/><Relationship Id="rId6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03" y="1116"/>
            <a:ext cx="4555949" cy="5557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6374297" y="5017403"/>
            <a:ext cx="4452939" cy="520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A489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SMSS Laboratory | IIT Kanpur"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96" y="5972363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680757" y="5990684"/>
            <a:ext cx="51613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Smart Materials, Structures and Systems (SMSS) Laboratory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Department of Mechanical Engineering, IIT Kanpur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https://www.iitk.ac.in/smss/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9143" y="5852316"/>
            <a:ext cx="1450830" cy="7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5051394" y="4355781"/>
            <a:ext cx="6737281" cy="1219229"/>
            <a:chOff x="5105586" y="4381070"/>
            <a:chExt cx="6737281" cy="1219229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5105586" y="4399970"/>
              <a:ext cx="341697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sng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Principal Investigator:</a:t>
              </a:r>
              <a:endPara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strike="noStrik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Dr. Bishakh Bhattacharya</a:t>
              </a:r>
              <a:br>
                <a:rPr b="0" i="0" lang="en-US" sz="1800" u="none" strike="noStrik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</a:br>
              <a:r>
                <a:rPr b="0" i="0" lang="en-US" sz="1800" u="none" strike="noStrik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HAL Chair Professor</a:t>
              </a:r>
              <a:r>
                <a:rPr lang="en-US" sz="180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, ME-IITK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8921467" y="4381070"/>
              <a:ext cx="29214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sng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Mentors:</a:t>
              </a:r>
              <a:br>
                <a:rPr b="1" i="0" lang="en-US" sz="1800" u="sng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</a:br>
              <a:r>
                <a:rPr lang="en-US" sz="1800">
                  <a:latin typeface="Garamond"/>
                  <a:ea typeface="Garamond"/>
                  <a:cs typeface="Garamond"/>
                  <a:sym typeface="Garamond"/>
                </a:rPr>
                <a:t>Dr. Manas Ranjan Behera</a:t>
              </a:r>
              <a:endParaRPr sz="1800"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aramond"/>
                  <a:ea typeface="Garamond"/>
                  <a:cs typeface="Garamond"/>
                  <a:sym typeface="Garamond"/>
                </a:rPr>
                <a:t>Vivek Gupta</a:t>
              </a:r>
              <a:endParaRPr sz="1800"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Ashish Shukla</a:t>
              </a:r>
              <a:endParaRPr sz="180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4860525" y="209935"/>
            <a:ext cx="7016525" cy="3995366"/>
            <a:chOff x="5007754" y="220985"/>
            <a:chExt cx="7016525" cy="3995366"/>
          </a:xfrm>
        </p:grpSpPr>
        <p:grpSp>
          <p:nvGrpSpPr>
            <p:cNvPr id="111" name="Google Shape;111;p15"/>
            <p:cNvGrpSpPr/>
            <p:nvPr/>
          </p:nvGrpSpPr>
          <p:grpSpPr>
            <a:xfrm>
              <a:off x="5007754" y="220985"/>
              <a:ext cx="7016525" cy="3876390"/>
              <a:chOff x="5582410" y="403256"/>
              <a:chExt cx="7016525" cy="3876390"/>
            </a:xfrm>
          </p:grpSpPr>
          <p:cxnSp>
            <p:nvCxnSpPr>
              <p:cNvPr id="112" name="Google Shape;112;p15"/>
              <p:cNvCxnSpPr/>
              <p:nvPr/>
            </p:nvCxnSpPr>
            <p:spPr>
              <a:xfrm>
                <a:off x="6190310" y="403256"/>
                <a:ext cx="5800725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8DC6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3" name="Google Shape;113;p15"/>
              <p:cNvSpPr txBox="1"/>
              <p:nvPr/>
            </p:nvSpPr>
            <p:spPr>
              <a:xfrm>
                <a:off x="5582410" y="507374"/>
                <a:ext cx="7016525" cy="1463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A4893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rgbClr val="2A4893"/>
                    </a:solidFill>
                  </a:rPr>
                  <a:t>Meta Fluidic Vortex Induced Vibration</a:t>
                </a:r>
                <a:endParaRPr b="1" sz="2400">
                  <a:solidFill>
                    <a:srgbClr val="2A4893"/>
                  </a:solidFill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A4893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rgbClr val="2A4893"/>
                    </a:solidFill>
                  </a:rPr>
                  <a:t>Energy Harvester</a:t>
                </a:r>
                <a:r>
                  <a:rPr b="1" i="0" lang="en-US" sz="2400" u="none" cap="none" strike="noStrike">
                    <a:solidFill>
                      <a:srgbClr val="2A4893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</p:txBody>
          </p:sp>
          <p:pic>
            <p:nvPicPr>
              <p:cNvPr id="114" name="Google Shape;114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595759" y="2009439"/>
                <a:ext cx="989827" cy="96194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5" name="Google Shape;115;p15"/>
              <p:cNvCxnSpPr/>
              <p:nvPr/>
            </p:nvCxnSpPr>
            <p:spPr>
              <a:xfrm>
                <a:off x="7094448" y="1374533"/>
                <a:ext cx="39924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8DC6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6" name="Google Shape;116;p15"/>
              <p:cNvSpPr txBox="1"/>
              <p:nvPr/>
            </p:nvSpPr>
            <p:spPr>
              <a:xfrm>
                <a:off x="6617382" y="3897856"/>
                <a:ext cx="5344560" cy="3817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91425" wrap="square" tIns="45700">
                <a:normAutofit lnSpcReduction="10000"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sng" cap="none" strike="noStrike">
                  <a:solidFill>
                    <a:srgbClr val="2A489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17" name="Google Shape;117;p15"/>
            <p:cNvSpPr txBox="1"/>
            <p:nvPr/>
          </p:nvSpPr>
          <p:spPr>
            <a:xfrm>
              <a:off x="6641147" y="2917956"/>
              <a:ext cx="374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800" u="none" strike="noStrik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By: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aramond"/>
                  <a:ea typeface="Garamond"/>
                  <a:cs typeface="Garamond"/>
                  <a:sym typeface="Garamond"/>
                </a:rPr>
                <a:t>Shivansh Pandey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6323467" y="3693131"/>
              <a:ext cx="43850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f</a:t>
              </a:r>
              <a:r>
                <a:rPr b="0" i="1" lang="en-US" sz="1400" u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or the fulfilment of requirement of </a:t>
              </a:r>
              <a:br>
                <a:rPr b="0" i="1" lang="en-US" sz="1400" u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</a:br>
              <a:r>
                <a:rPr b="0" i="1" lang="en-US" sz="1400" u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Summer Internship 2023</a:t>
              </a:r>
              <a:endParaRPr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19" name="Google Shape;119;p15"/>
          <p:cNvSpPr txBox="1"/>
          <p:nvPr/>
        </p:nvSpPr>
        <p:spPr>
          <a:xfrm>
            <a:off x="8229600" y="6349838"/>
            <a:ext cx="18576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Date: </a:t>
            </a:r>
            <a:r>
              <a:rPr i="1" lang="en-US">
                <a:latin typeface="Lora"/>
                <a:ea typeface="Lora"/>
                <a:cs typeface="Lora"/>
                <a:sym typeface="Lora"/>
              </a:rPr>
              <a:t>20 June 2023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" y="543750"/>
            <a:ext cx="4555950" cy="188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699225"/>
            <a:ext cx="45559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p24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276" name="Google Shape;276;p2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0" y="-25352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 Set-up</a:t>
            </a: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pic>
        <p:nvPicPr>
          <p:cNvPr id="279" name="Google Shape;2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/>
        </p:nvSpPr>
        <p:spPr>
          <a:xfrm>
            <a:off x="1344198" y="6253162"/>
            <a:ext cx="235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Fig: </a:t>
            </a:r>
            <a:r>
              <a:rPr i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Experiment full set-up</a:t>
            </a:r>
            <a:endParaRPr/>
          </a:p>
        </p:txBody>
      </p:sp>
      <p:sp>
        <p:nvSpPr>
          <p:cNvPr id="282" name="Google Shape;282;p24"/>
          <p:cNvSpPr txBox="1"/>
          <p:nvPr/>
        </p:nvSpPr>
        <p:spPr>
          <a:xfrm>
            <a:off x="716423" y="1854500"/>
            <a:ext cx="15678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504425" y="473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84" name="Google Shape;284;p24"/>
          <p:cNvSpPr txBox="1"/>
          <p:nvPr/>
        </p:nvSpPr>
        <p:spPr>
          <a:xfrm>
            <a:off x="10681725" y="930000"/>
            <a:ext cx="142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Lora"/>
                <a:ea typeface="Lora"/>
                <a:cs typeface="Lora"/>
                <a:sym typeface="Lora"/>
              </a:rPr>
              <a:t>Fig: Meta-material beam</a:t>
            </a:r>
            <a:endParaRPr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5535450" y="6462625"/>
            <a:ext cx="14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Fig: System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7909802" y="6462625"/>
            <a:ext cx="10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Fig: Clamp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10408512" y="6462625"/>
            <a:ext cx="11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Fig: Shaker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51" y="973514"/>
            <a:ext cx="4254844" cy="241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150" y="3429000"/>
            <a:ext cx="4254850" cy="28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5850" y="867650"/>
            <a:ext cx="5718876" cy="13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9197" y="3581400"/>
            <a:ext cx="2625254" cy="291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00125" y="3581400"/>
            <a:ext cx="2120000" cy="291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1525" y="3581402"/>
            <a:ext cx="1775263" cy="291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5857" y="2307076"/>
            <a:ext cx="5718867" cy="11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 txBox="1"/>
          <p:nvPr/>
        </p:nvSpPr>
        <p:spPr>
          <a:xfrm>
            <a:off x="10662375" y="2432350"/>
            <a:ext cx="14259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Fig: </a:t>
            </a:r>
            <a:endParaRPr i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Normal beam</a:t>
            </a:r>
            <a:endParaRPr i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25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303" name="Google Shape;303;p2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5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0" y="45961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 Results</a:t>
            </a:r>
            <a:endParaRPr/>
          </a:p>
        </p:txBody>
      </p:sp>
      <p:pic>
        <p:nvPicPr>
          <p:cNvPr id="306" name="Google Shape;3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050" y="993325"/>
            <a:ext cx="6400798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 rotWithShape="1">
          <a:blip r:embed="rId6">
            <a:alphaModFix/>
          </a:blip>
          <a:srcRect b="645" l="0" r="0" t="0"/>
          <a:stretch/>
        </p:blipFill>
        <p:spPr>
          <a:xfrm>
            <a:off x="5641800" y="3888701"/>
            <a:ext cx="6401052" cy="2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5"/>
          <p:cNvSpPr txBox="1"/>
          <p:nvPr/>
        </p:nvSpPr>
        <p:spPr>
          <a:xfrm>
            <a:off x="304575" y="930000"/>
            <a:ext cx="31494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NORMAL BEAM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Length: 200 mm,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Thickness: 1.8 mm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1" name="Google Shape;311;p25"/>
          <p:cNvGraphicFramePr/>
          <p:nvPr/>
        </p:nvGraphicFramePr>
        <p:xfrm>
          <a:off x="304575" y="194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2550275"/>
                <a:gridCol w="2550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66.406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405.27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1.94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2" name="Google Shape;312;p25"/>
          <p:cNvGraphicFramePr/>
          <p:nvPr/>
        </p:nvGraphicFramePr>
        <p:xfrm>
          <a:off x="304575" y="468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1700175"/>
                <a:gridCol w="1700175"/>
                <a:gridCol w="1700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Voltage (micro-V)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49.805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1.35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9" name="Google Shape;319;p26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320" name="Google Shape;320;p2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0" y="-4214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 Results</a:t>
            </a:r>
            <a:endParaRPr/>
          </a:p>
        </p:txBody>
      </p:sp>
      <p:pic>
        <p:nvPicPr>
          <p:cNvPr id="323" name="Google Shape;32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 txBox="1"/>
          <p:nvPr/>
        </p:nvSpPr>
        <p:spPr>
          <a:xfrm>
            <a:off x="891400" y="811250"/>
            <a:ext cx="39768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META-MATERIAL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Length: 200 mm, Thickness: 1 mm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376" y="811250"/>
            <a:ext cx="7037774" cy="2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4375" y="3733800"/>
            <a:ext cx="7037777" cy="2992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8" name="Google Shape;328;p26"/>
          <p:cNvGraphicFramePr/>
          <p:nvPr/>
        </p:nvGraphicFramePr>
        <p:xfrm>
          <a:off x="366238" y="153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1520225"/>
                <a:gridCol w="1520225"/>
                <a:gridCol w="152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S. no.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58.6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19.7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116.2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309.6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1.64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9" name="Google Shape;329;p26"/>
          <p:cNvGraphicFramePr/>
          <p:nvPr/>
        </p:nvGraphicFramePr>
        <p:xfrm>
          <a:off x="366250" y="524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1520225"/>
                <a:gridCol w="1520225"/>
                <a:gridCol w="152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Voltage peak (micro-V)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49.805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1.35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6" name="Google Shape;336;p27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337" name="Google Shape;337;p2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0" y="-4214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 Results</a:t>
            </a:r>
            <a:endParaRPr/>
          </a:p>
        </p:txBody>
      </p:sp>
      <p:pic>
        <p:nvPicPr>
          <p:cNvPr id="340" name="Google Shape;3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475" y="923363"/>
            <a:ext cx="6455100" cy="283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475" y="3870000"/>
            <a:ext cx="6455100" cy="2798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4" name="Google Shape;344;p27"/>
          <p:cNvGraphicFramePr/>
          <p:nvPr/>
        </p:nvGraphicFramePr>
        <p:xfrm>
          <a:off x="512088" y="176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1520225"/>
                <a:gridCol w="1520225"/>
                <a:gridCol w="152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S. no.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48.8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127.9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245.1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4.87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417.9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596.7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2.28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5" name="Google Shape;345;p27"/>
          <p:cNvGraphicFramePr/>
          <p:nvPr/>
        </p:nvGraphicFramePr>
        <p:xfrm>
          <a:off x="512100" y="512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1520225"/>
                <a:gridCol w="1520225"/>
                <a:gridCol w="152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Voltage peak (micro-V)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49.805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6" name="Google Shape;346;p27"/>
          <p:cNvSpPr txBox="1"/>
          <p:nvPr/>
        </p:nvSpPr>
        <p:spPr>
          <a:xfrm>
            <a:off x="891400" y="809275"/>
            <a:ext cx="3976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META-MATERIAL BEAM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Length: 200 mm, Thickness: 2 mm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28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354" name="Google Shape;354;p2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0" y="-4214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 Results Comparison</a:t>
            </a:r>
            <a:endParaRPr/>
          </a:p>
        </p:txBody>
      </p:sp>
      <p:pic>
        <p:nvPicPr>
          <p:cNvPr id="357" name="Google Shape;3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9" name="Google Shape;359;p28"/>
          <p:cNvGraphicFramePr/>
          <p:nvPr/>
        </p:nvGraphicFramePr>
        <p:xfrm>
          <a:off x="1892238" y="151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2101875"/>
                <a:gridCol w="2101875"/>
                <a:gridCol w="2101875"/>
                <a:gridCol w="2101875"/>
              </a:tblGrid>
              <a:tr h="108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Beam Configuration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Thickness (mm)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Voltage (micro-V)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Normal Beam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49.805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Meta-Beam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49.805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6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Meta-Beam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49.805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6" name="Google Shape;366;p29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367" name="Google Shape;367;p2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9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9"/>
          <p:cNvSpPr/>
          <p:nvPr/>
        </p:nvSpPr>
        <p:spPr>
          <a:xfrm>
            <a:off x="0" y="-4214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Future Goals</a:t>
            </a:r>
            <a:endParaRPr/>
          </a:p>
        </p:txBody>
      </p:sp>
      <p:pic>
        <p:nvPicPr>
          <p:cNvPr id="370" name="Google Shape;3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6600" y="1065886"/>
            <a:ext cx="5638800" cy="31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9"/>
          <p:cNvSpPr txBox="1"/>
          <p:nvPr/>
        </p:nvSpPr>
        <p:spPr>
          <a:xfrm>
            <a:off x="507200" y="4450200"/>
            <a:ext cx="112074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Ansys Fluent: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Different sizes of cylinder were simulated to determine optimum shedding frequency.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simulation data had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inconsistencies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in determining shedding frequency, hence are avoided for this PPT.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Once the validation of method of finding shedding frequency is done, all the stored data can be used to get shedding frequency.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>
            <p:ph type="title"/>
          </p:nvPr>
        </p:nvSpPr>
        <p:spPr>
          <a:xfrm>
            <a:off x="1740650" y="365125"/>
            <a:ext cx="8764800" cy="91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References</a:t>
            </a:r>
            <a:endParaRPr>
              <a:solidFill>
                <a:srgbClr val="5D2F9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0" name="Google Shape;3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57" y="2728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/>
        </p:nvSpPr>
        <p:spPr>
          <a:xfrm>
            <a:off x="1941900" y="1559800"/>
            <a:ext cx="9053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</a:rPr>
              <a:t>Park, H. W., Seung, H. M., Choi, W., Kim, M., &amp; Oh, J. H. (2022). Highly tunable low frequency metamaterial cavity for vibration localization. Scientific Reports, 12(1), 1–11. https://doi.org/10.1038/s41598-022-13453-1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</a:rPr>
              <a:t>Mehdipour, I., Madaro, F., Rizzi, F., &amp; De Vittorio, M. (2022). Comprehensive experimental study on bluff body shapes for vortex-induced vibration piezoelectric energy harvesting mechanisms. Energy Conversion and Management: X, 13.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https://doi.org/10.1016/j.ecmx.2021.100174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</a:rPr>
              <a:t>Wang, J., Sun, S., Tang, L., Hu, G., &amp; Liang, J. (2021). On the use of metasurface for Vortex-Induced vibration suppression or energy harvesting. In Energy Conversion and Management (Vol. 235). https://doi.org/10.1016/j.enconman.2021.113991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</a:rPr>
              <a:t>Kovalovs, A., Barkanov, E., &amp; Gluhihs, S. (2007). Active control of structures using macro-fiber composite (MFC). Journal of Physics: Conference Series, 93(1).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https://doi.org/10.1088/1742-6596/93/1/012034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Wang, J., Sun, S., Tang, L., Hu, G., &amp; Liang, J. (2021). On the use of metasurface for Vortex-Induced vibration suppression or energy harvesting. In Energy Conversion and Management (Vol. 235). https://doi.org/10.1016/j.enconman.2021.113991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0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/>
          <p:nvPr/>
        </p:nvSpPr>
        <p:spPr>
          <a:xfrm>
            <a:off x="-5610" y="1050882"/>
            <a:ext cx="4581832" cy="5807118"/>
          </a:xfrm>
          <a:prstGeom prst="rect">
            <a:avLst/>
          </a:prstGeom>
          <a:gradFill>
            <a:gsLst>
              <a:gs pos="0">
                <a:srgbClr val="4A2A5F"/>
              </a:gs>
              <a:gs pos="50000">
                <a:srgbClr val="6C3C8A"/>
              </a:gs>
              <a:gs pos="100000">
                <a:srgbClr val="814AA6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805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87796" y="1725219"/>
            <a:ext cx="4395020" cy="14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ora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Thank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ora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You!</a:t>
            </a:r>
            <a:endParaRPr/>
          </a:p>
        </p:txBody>
      </p:sp>
      <p:sp>
        <p:nvSpPr>
          <p:cNvPr id="391" name="Google Shape;391;p31"/>
          <p:cNvSpPr txBox="1"/>
          <p:nvPr/>
        </p:nvSpPr>
        <p:spPr>
          <a:xfrm>
            <a:off x="9330802" y="5943505"/>
            <a:ext cx="2772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Bishakh Bhattacharya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bishakh@iitk.ac.in</a:t>
            </a:r>
            <a:endParaRPr b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31"/>
          <p:cNvCxnSpPr/>
          <p:nvPr/>
        </p:nvCxnSpPr>
        <p:spPr>
          <a:xfrm>
            <a:off x="773306" y="4750692"/>
            <a:ext cx="302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3" name="Google Shape;3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5448" y="3294517"/>
            <a:ext cx="1189626" cy="1161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31"/>
          <p:cNvGrpSpPr/>
          <p:nvPr/>
        </p:nvGrpSpPr>
        <p:grpSpPr>
          <a:xfrm>
            <a:off x="997450" y="4976169"/>
            <a:ext cx="3164912" cy="1137420"/>
            <a:chOff x="4360633" y="5143867"/>
            <a:chExt cx="3164912" cy="1137420"/>
          </a:xfrm>
        </p:grpSpPr>
        <p:pic>
          <p:nvPicPr>
            <p:cNvPr id="395" name="Google Shape;395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60633" y="5295459"/>
              <a:ext cx="917143" cy="918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31"/>
            <p:cNvSpPr txBox="1"/>
            <p:nvPr/>
          </p:nvSpPr>
          <p:spPr>
            <a:xfrm>
              <a:off x="5230037" y="5143867"/>
              <a:ext cx="2295508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SMSS</a:t>
              </a:r>
              <a:endParaRPr/>
            </a:p>
          </p:txBody>
        </p:sp>
        <p:sp>
          <p:nvSpPr>
            <p:cNvPr id="397" name="Google Shape;397;p31"/>
            <p:cNvSpPr txBox="1"/>
            <p:nvPr/>
          </p:nvSpPr>
          <p:spPr>
            <a:xfrm>
              <a:off x="5249087" y="5646737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Quattrocento Sans"/>
                <a:buNone/>
              </a:pPr>
              <a:r>
                <a:rPr b="1" i="0" lang="en-US" sz="2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Laboratory</a:t>
              </a:r>
              <a:endParaRPr b="1" i="0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1"/>
            <p:cNvSpPr txBox="1"/>
            <p:nvPr/>
          </p:nvSpPr>
          <p:spPr>
            <a:xfrm>
              <a:off x="5237657" y="6004288"/>
              <a:ext cx="1981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mbria"/>
                <a:buNone/>
              </a:pPr>
              <a:r>
                <a:rPr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I</a:t>
              </a:r>
              <a:r>
                <a:rPr b="0"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 </a:t>
              </a:r>
              <a:r>
                <a:rPr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I</a:t>
              </a:r>
              <a:r>
                <a:rPr b="0"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 </a:t>
              </a:r>
              <a:r>
                <a:rPr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T </a:t>
              </a:r>
              <a:r>
                <a:rPr lang="en-US" sz="12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</a:t>
              </a:r>
              <a:r>
                <a:rPr b="0"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</a:t>
              </a:r>
              <a:r>
                <a:rPr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K</a:t>
              </a:r>
              <a:r>
                <a:rPr b="0"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 </a:t>
              </a:r>
              <a:r>
                <a:rPr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A</a:t>
              </a:r>
              <a:r>
                <a:rPr b="0"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 </a:t>
              </a:r>
              <a:r>
                <a:rPr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N</a:t>
              </a:r>
              <a:r>
                <a:rPr b="0"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 </a:t>
              </a:r>
              <a:r>
                <a:rPr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P</a:t>
              </a:r>
              <a:r>
                <a:rPr b="0"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 </a:t>
              </a:r>
              <a:r>
                <a:rPr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U</a:t>
              </a:r>
              <a:r>
                <a:rPr b="0"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 </a:t>
              </a:r>
              <a:r>
                <a:rPr i="0" lang="en-US" sz="12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endParaRPr/>
            </a:p>
          </p:txBody>
        </p:sp>
      </p:grpSp>
      <p:pic>
        <p:nvPicPr>
          <p:cNvPr descr="Azadi Ka Amrit Mahotsav, Ministry of Culture, Government of India" id="399" name="Google Shape;39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5331" y="6207790"/>
            <a:ext cx="99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2362" y="121674"/>
            <a:ext cx="3600000" cy="74056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>
            <p:ph idx="12" type="sldNum"/>
          </p:nvPr>
        </p:nvSpPr>
        <p:spPr>
          <a:xfrm>
            <a:off x="9345200" y="64186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2" name="Google Shape;40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6225" y="1050875"/>
            <a:ext cx="7615776" cy="39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120895" y="136525"/>
            <a:ext cx="3976651" cy="558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11839574" y="6480175"/>
            <a:ext cx="3872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129" name="Google Shape;129;p1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0" y="-4214"/>
            <a:ext cx="12192000" cy="1069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1572750" y="6180898"/>
            <a:ext cx="1035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Kovalovs, A., Barkanov, E., &amp; Gluhihs, S. (2007). Active control of structures using macro-fiber composite (MFC). Journal of Physics: Conference Series, 93(1). </a:t>
            </a:r>
            <a:r>
              <a:rPr lang="en-US" sz="800" u="sng">
                <a:solidFill>
                  <a:schemeClr val="hlink"/>
                </a:solidFill>
                <a:hlinkClick r:id="rId5"/>
              </a:rPr>
              <a:t>https://doi.org/10.1088/1742-6596/93/1/012034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Mehdipour, I., Madaro, F., Rizzi, F., &amp; De Vittorio, M. (2022). Comprehensive experimental study on bluff body shapes for vortex-induced vibration piezoelectric energy harvesting mechanisms. Energy Conversion and Management: X, 13. </a:t>
            </a:r>
            <a:r>
              <a:rPr lang="en-US" sz="800" u="sng">
                <a:solidFill>
                  <a:schemeClr val="hlink"/>
                </a:solidFill>
                <a:hlinkClick r:id="rId6"/>
              </a:rPr>
              <a:t>https://doi.org/10.1016/j.ecmx.2021.100174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Park, H. W., Seung, H. M., Choi, W., Kim, M., &amp; Oh, J. H. (2022). Highly tunable low frequency metamaterial cavity for vibration localization. Scientific Reports, 12(1), 1–11. https://doi.org/10.1038/s41598-022-13453-1</a:t>
            </a:r>
            <a:endParaRPr sz="400">
              <a:solidFill>
                <a:schemeClr val="dk1"/>
              </a:solidFill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7950" y="3781500"/>
            <a:ext cx="6356100" cy="24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8354300" y="3381300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enor Sans"/>
                <a:ea typeface="Tenor Sans"/>
                <a:cs typeface="Tenor Sans"/>
                <a:sym typeface="Tenor Sans"/>
              </a:rPr>
              <a:t>MFC 2814 P1</a:t>
            </a:r>
            <a:endParaRPr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9675" y="1690688"/>
            <a:ext cx="28384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5997" y="1065751"/>
            <a:ext cx="4281503" cy="26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146" name="Google Shape;146;p17"/>
          <p:cNvSpPr/>
          <p:nvPr/>
        </p:nvSpPr>
        <p:spPr>
          <a:xfrm>
            <a:off x="5943600" y="3288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6096000" y="34412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0" y="-25352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Objective</a:t>
            </a:r>
            <a:endParaRPr/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348050" y="1951275"/>
            <a:ext cx="113379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enor Sans"/>
              <a:buChar char="●"/>
            </a:pPr>
            <a:r>
              <a:rPr lang="en-US" sz="22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To examine the effect of the design and properties of the meta-beam, which is connected to the bluff body, on the oscillation amplitude of a flow-induced </a:t>
            </a:r>
            <a:r>
              <a:rPr lang="en-US" sz="22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vibration</a:t>
            </a:r>
            <a:r>
              <a:rPr lang="en-US" sz="22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 system.</a:t>
            </a:r>
            <a:endParaRPr sz="220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enor Sans"/>
              <a:buChar char="●"/>
            </a:pPr>
            <a:r>
              <a:rPr lang="en-US" sz="22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To match interface mode frequency with the shedding frequency of the vortices to get</a:t>
            </a:r>
            <a:r>
              <a:rPr b="1" lang="en-US" sz="22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 lock in phenomena</a:t>
            </a:r>
            <a:r>
              <a:rPr lang="en-US" sz="22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.</a:t>
            </a:r>
            <a:endParaRPr sz="2200"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152" name="Google Shape;152;p17"/>
          <p:cNvPicPr preferRelativeResize="0"/>
          <p:nvPr/>
        </p:nvPicPr>
        <p:blipFill rotWithShape="1">
          <a:blip r:embed="rId5">
            <a:alphaModFix/>
          </a:blip>
          <a:srcRect b="1909" l="0" r="0" t="-1910"/>
          <a:stretch/>
        </p:blipFill>
        <p:spPr>
          <a:xfrm>
            <a:off x="2871975" y="3865375"/>
            <a:ext cx="6611925" cy="28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1475225" y="6597325"/>
            <a:ext cx="10662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</a:rPr>
              <a:t>Park, H. W., Seung, H. M., Choi, W., Kim, M., &amp; Oh, J. H. (2022). Highly tunable low frequency metamaterial cavity for vibration localization. Scientific Reports, 12(1), 1–11. https://doi.org/10.1038/s41598-022-13453-1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161" name="Google Shape;161;p1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0" y="-4214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Meta-Beam Designs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47" y="1065875"/>
            <a:ext cx="5928151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838" y="2375236"/>
            <a:ext cx="6507061" cy="1905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2415975" y="3677975"/>
            <a:ext cx="41445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Meta-material beam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Length: 200mm    Thickness: 1mm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250" y="4332550"/>
            <a:ext cx="6423574" cy="17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1934475" y="1830388"/>
            <a:ext cx="26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Park  et. (2022) [1]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2415975" y="5772725"/>
            <a:ext cx="2699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Normal Beam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Length: 200mm, Thickness: 1.5mm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7542425" y="4235975"/>
            <a:ext cx="39768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Different variations-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Inserts of stainless steel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Increasing cavity length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Increasing cavity thickness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7542425" y="5560925"/>
            <a:ext cx="31086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Compared with normal beam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1974" y="2791386"/>
            <a:ext cx="44577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7310700" y="3429000"/>
            <a:ext cx="42213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rotational inertia I             mass m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bending stiffness β            shear stiffness α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516125" y="6522600"/>
            <a:ext cx="10443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</a:rPr>
              <a:t>Park, H. W., Seung, H. M., Choi, W., Kim, M., &amp; Oh, J. H. (2022). Highly tunable low frequency metamaterial cavity for vibration localization. Scientific Reports, 12(1), 1–11. https://doi.org/10.1038/s41598-022-13453-1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98725" y="930000"/>
            <a:ext cx="5928151" cy="2028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185" name="Google Shape;185;p1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0" y="-4214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Meta-Beam with inserts</a:t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9150" y="870625"/>
            <a:ext cx="6832876" cy="25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9150" y="3581400"/>
            <a:ext cx="6832876" cy="290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8524100" y="1191625"/>
            <a:ext cx="32586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8565000" y="3850300"/>
            <a:ext cx="2413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106988" y="1887775"/>
            <a:ext cx="9570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With 0 inserts-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0" y="4593992"/>
            <a:ext cx="8610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2 inserts-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6" name="Google Shape;196;p19"/>
          <p:cNvGraphicFramePr/>
          <p:nvPr/>
        </p:nvGraphicFramePr>
        <p:xfrm>
          <a:off x="1448200" y="8221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1837200"/>
                <a:gridCol w="1837200"/>
              </a:tblGrid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146 - 152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12.2 - 0.0008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412 - 420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13.7 - 0.15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3640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0.056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7" name="Google Shape;197;p19"/>
          <p:cNvGraphicFramePr/>
          <p:nvPr/>
        </p:nvGraphicFramePr>
        <p:xfrm>
          <a:off x="1448225" y="3733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1796275"/>
                <a:gridCol w="1959900"/>
              </a:tblGrid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49.8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110</a:t>
                      </a:r>
                      <a:r>
                        <a:rPr lang="en-US"/>
                        <a:t> - 120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14.1 - 0.04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1290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r>
                        <a:rPr lang="en-US"/>
                        <a:t>6 - 398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0.87 - 2.1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621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0.0435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205" name="Google Shape;205;p2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0" y="-4214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Meta-Beam with inserts</a:t>
            </a:r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/>
          <p:nvPr/>
        </p:nvSpPr>
        <p:spPr>
          <a:xfrm>
            <a:off x="0" y="2235425"/>
            <a:ext cx="1659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4 inserts-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0" y="4962838"/>
            <a:ext cx="1659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6 inserts-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525" y="1065875"/>
            <a:ext cx="5699316" cy="28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3525" y="4139900"/>
            <a:ext cx="5848474" cy="245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20"/>
          <p:cNvGraphicFramePr/>
          <p:nvPr/>
        </p:nvGraphicFramePr>
        <p:xfrm>
          <a:off x="2025450" y="1267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2053300"/>
                <a:gridCol w="2053300"/>
              </a:tblGrid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146 - 152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1650 - 0.016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416 - 420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8.26 - 0.044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2190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5" name="Google Shape;215;p20"/>
          <p:cNvGraphicFramePr/>
          <p:nvPr/>
        </p:nvGraphicFramePr>
        <p:xfrm>
          <a:off x="2025450" y="41573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2053300"/>
                <a:gridCol w="2053300"/>
              </a:tblGrid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63.6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158 - 166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16 - 0.063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412 - 416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1.28 - 2.11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2" name="Google Shape;222;p21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223" name="Google Shape;223;p2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0" y="-4214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Meta-Beam with inserts</a:t>
            </a:r>
            <a:endParaRPr/>
          </a:p>
        </p:txBody>
      </p:sp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/>
          <p:nvPr/>
        </p:nvSpPr>
        <p:spPr>
          <a:xfrm>
            <a:off x="120900" y="1756050"/>
            <a:ext cx="10686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With 8 inserts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025" y="930000"/>
            <a:ext cx="6422824" cy="28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0150" y="3868125"/>
            <a:ext cx="6422824" cy="2950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Google Shape;231;p21"/>
          <p:cNvGraphicFramePr/>
          <p:nvPr/>
        </p:nvGraphicFramePr>
        <p:xfrm>
          <a:off x="1351450" y="11314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2053300"/>
                <a:gridCol w="2053300"/>
              </a:tblGrid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157 - 165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39.6 - 0.078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492 - 505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102 - 0.017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658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2" name="Google Shape;232;p21"/>
          <p:cNvSpPr txBox="1"/>
          <p:nvPr/>
        </p:nvSpPr>
        <p:spPr>
          <a:xfrm>
            <a:off x="120900" y="4729625"/>
            <a:ext cx="10686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With 10 inserts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3" name="Google Shape;233;p21"/>
          <p:cNvGraphicFramePr/>
          <p:nvPr/>
        </p:nvGraphicFramePr>
        <p:xfrm>
          <a:off x="1351513" y="41322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2053300"/>
                <a:gridCol w="2053300"/>
              </a:tblGrid>
              <a:tr h="43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Frequency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150 - 156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52.9 - 0.032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522 - 535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519 - 0.042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769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0" name="Google Shape;240;p22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241" name="Google Shape;241;p2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0" y="-4214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Results from Simulations</a:t>
            </a:r>
            <a:endParaRPr/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" name="Google Shape;246;p22"/>
          <p:cNvGraphicFramePr/>
          <p:nvPr/>
        </p:nvGraphicFramePr>
        <p:xfrm>
          <a:off x="393475" y="106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2557600"/>
                <a:gridCol w="2557600"/>
                <a:gridCol w="2557600"/>
                <a:gridCol w="1866125"/>
                <a:gridCol w="18661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Meta-beam with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First mode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Antisymmetric mode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Interface mode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 for Antisymmetric mode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 inserts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inserts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 inserts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146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812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1650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 inserts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 inserts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39.6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 inserts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30% increased cavity length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140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727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55.6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7" name="Google Shape;2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200" y="4601320"/>
            <a:ext cx="4837425" cy="210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1100" y="4601320"/>
            <a:ext cx="4837425" cy="210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/>
        </p:nvSpPr>
        <p:spPr>
          <a:xfrm>
            <a:off x="120895" y="136525"/>
            <a:ext cx="3976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5" name="Google Shape;255;p23"/>
          <p:cNvSpPr txBox="1"/>
          <p:nvPr>
            <p:ph idx="12" type="sldNum"/>
          </p:nvPr>
        </p:nvSpPr>
        <p:spPr>
          <a:xfrm>
            <a:off x="11839574" y="6480175"/>
            <a:ext cx="38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industrial_Scenario" id="256" name="Google Shape;256;p2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0" y="-25352"/>
            <a:ext cx="12192000" cy="10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Increasing cavity length of </a:t>
            </a:r>
            <a:r>
              <a:rPr lang="en-US" sz="4700">
                <a:solidFill>
                  <a:srgbClr val="5D2F9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Meta-Beam</a:t>
            </a:r>
            <a:endParaRPr sz="1300"/>
          </a:p>
        </p:txBody>
      </p:sp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" y="89372"/>
            <a:ext cx="861019" cy="84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2841" y="123425"/>
            <a:ext cx="1260000" cy="68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/>
        </p:nvSpPr>
        <p:spPr>
          <a:xfrm>
            <a:off x="8524100" y="1191625"/>
            <a:ext cx="32586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8565000" y="3850300"/>
            <a:ext cx="2413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-100" y="1542750"/>
            <a:ext cx="1611600" cy="1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Meta-material beam with 4 inserts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Cavity length: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42mm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-100" y="4040275"/>
            <a:ext cx="17478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Meta-material beam with 4 inserts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Cavity length: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54.6mm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30% increase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5" name="Google Shape;265;p23"/>
          <p:cNvGraphicFramePr/>
          <p:nvPr/>
        </p:nvGraphicFramePr>
        <p:xfrm>
          <a:off x="1426500" y="3932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1757175"/>
                <a:gridCol w="1917225"/>
              </a:tblGrid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140 - 174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55.6</a:t>
                      </a:r>
                      <a:r>
                        <a:rPr lang="en-US"/>
                        <a:t> - 0.032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459</a:t>
                      </a:r>
                      <a:r>
                        <a:rPr lang="en-US"/>
                        <a:t> - 473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58</a:t>
                      </a:r>
                      <a:r>
                        <a:rPr lang="en-US"/>
                        <a:t> - 0.006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6" name="Google Shape;2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9150" y="3744900"/>
            <a:ext cx="6832876" cy="3006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7" name="Google Shape;267;p23"/>
          <p:cNvGraphicFramePr/>
          <p:nvPr/>
        </p:nvGraphicFramePr>
        <p:xfrm>
          <a:off x="1426500" y="10447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{D6B46D83-4867-4A13-A28F-7E3196B761FC}</a:tableStyleId>
              </a:tblPr>
              <a:tblGrid>
                <a:gridCol w="1837200"/>
                <a:gridCol w="1837200"/>
              </a:tblGrid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Amplitude ratio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146 - 152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1650 - 0.016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416 - 420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8.26 - 0.044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2190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8" name="Google Shape;26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9150" y="1065875"/>
            <a:ext cx="6763701" cy="281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